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4.xml" ContentType="application/vnd.openxmlformats-officedocument.presentationml.tags+xml"/>
  <Override PartName="/ppt/notesSlides/notesSlide1.xml" ContentType="application/vnd.openxmlformats-officedocument.presentationml.notesSlide+xml"/>
  <Override PartName="/ppt/tags/tag65.xml" ContentType="application/vnd.openxmlformats-officedocument.presentationml.tags+xml"/>
  <Override PartName="/ppt/notesSlides/notesSlide2.xml" ContentType="application/vnd.openxmlformats-officedocument.presentationml.notesSlide+xml"/>
  <Override PartName="/ppt/tags/tag66.xml" ContentType="application/vnd.openxmlformats-officedocument.presentationml.tags+xml"/>
  <Override PartName="/ppt/notesSlides/notesSlide3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4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5.xml" ContentType="application/vnd.openxmlformats-officedocument.presentationml.notesSlide+xml"/>
  <Override PartName="/ppt/tags/tag72.xml" ContentType="application/vnd.openxmlformats-officedocument.presentationml.tags+xml"/>
  <Override PartName="/ppt/notesSlides/notesSlide6.xml" ContentType="application/vnd.openxmlformats-officedocument.presentationml.notesSlide+xml"/>
  <Override PartName="/ppt/tags/tag73.xml" ContentType="application/vnd.openxmlformats-officedocument.presentationml.tags+xml"/>
  <Override PartName="/ppt/notesSlides/notesSlide7.xml" ContentType="application/vnd.openxmlformats-officedocument.presentationml.notesSlide+xml"/>
  <Override PartName="/ppt/tags/tag74.xml" ContentType="application/vnd.openxmlformats-officedocument.presentationml.tags+xml"/>
  <Override PartName="/ppt/notesSlides/notesSlide8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9.xml" ContentType="application/vnd.openxmlformats-officedocument.presentationml.notesSlide+xml"/>
  <Override PartName="/ppt/tags/tag77.xml" ContentType="application/vnd.openxmlformats-officedocument.presentationml.tags+xml"/>
  <Override PartName="/ppt/notesSlides/notesSlide10.xml" ContentType="application/vnd.openxmlformats-officedocument.presentationml.notesSlide+xml"/>
  <Override PartName="/ppt/tags/tag78.xml" ContentType="application/vnd.openxmlformats-officedocument.presentationml.tags+xml"/>
  <Override PartName="/ppt/notesSlides/notesSlide11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7" r:id="rId2"/>
    <p:sldId id="418" r:id="rId3"/>
    <p:sldId id="410" r:id="rId4"/>
    <p:sldId id="419" r:id="rId5"/>
    <p:sldId id="448" r:id="rId6"/>
    <p:sldId id="428" r:id="rId7"/>
    <p:sldId id="450" r:id="rId8"/>
    <p:sldId id="451" r:id="rId9"/>
    <p:sldId id="429" r:id="rId10"/>
    <p:sldId id="452" r:id="rId11"/>
    <p:sldId id="421" r:id="rId12"/>
    <p:sldId id="412" r:id="rId13"/>
  </p:sldIdLst>
  <p:sldSz cx="9144000" cy="11447463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937"/>
    <a:srgbClr val="99D257"/>
    <a:srgbClr val="E3E7EF"/>
    <a:srgbClr val="FFFFFF"/>
    <a:srgbClr val="D9D9D9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420" y="-516"/>
      </p:cViewPr>
      <p:guideLst>
        <p:guide orient="horz" pos="3678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广东帕科斯激光科技有限公司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广东帕科斯激光科技有限公司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96501" y="1143000"/>
            <a:ext cx="246499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601769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97058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097404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1143000"/>
            <a:ext cx="2463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广东帕科斯激光科技有限公司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1526400"/>
            <a:ext cx="7349400" cy="429074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5943345"/>
            <a:ext cx="7349400" cy="2457864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广东帕科斯激光技术有限公司-佛山市顺德区北滘镇三乐路集成科创园5栋A702</a:t>
            </a: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1292031"/>
            <a:ext cx="8229600" cy="915239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4146520"/>
            <a:ext cx="7349400" cy="170067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5943345"/>
            <a:ext cx="7349400" cy="787238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1015597"/>
            <a:ext cx="8226900" cy="1177852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2487912"/>
            <a:ext cx="8226900" cy="7944491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6424101"/>
            <a:ext cx="5826600" cy="1280013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7704113"/>
            <a:ext cx="5826600" cy="1448277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1015597"/>
            <a:ext cx="8226900" cy="1177852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2505940"/>
            <a:ext cx="3882600" cy="7926463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2505940"/>
            <a:ext cx="3882600" cy="7926463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1015597"/>
            <a:ext cx="8226900" cy="1177852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2385751"/>
            <a:ext cx="4006800" cy="637002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3094866"/>
            <a:ext cx="4006800" cy="733753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2373280"/>
            <a:ext cx="4006800" cy="637002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3094866"/>
            <a:ext cx="4006800" cy="733753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1015597"/>
            <a:ext cx="8226900" cy="1177852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248" y="2595940"/>
            <a:ext cx="3924776" cy="769242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2596082"/>
            <a:ext cx="3920400" cy="7692094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2023/10/6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广东帕科斯激光技术有限公司-佛山市顺德区北滘镇三乐路集成科创园5栋A702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1526400"/>
            <a:ext cx="783000" cy="8395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1526400"/>
            <a:ext cx="6876900" cy="8395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6300" y="1015597"/>
            <a:ext cx="8226900" cy="1177852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6300" y="2487912"/>
            <a:ext cx="8226900" cy="794449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59000" y="10540573"/>
            <a:ext cx="2025000" cy="528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087000" y="10540573"/>
            <a:ext cx="2970000" cy="528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广东帕科斯激光技术有限公司-佛山市顺德区北滘镇三乐路集成科创园5栋A702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6658200" y="10540573"/>
            <a:ext cx="2025000" cy="528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image" Target="../media/image8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7" Type="http://schemas.openxmlformats.org/officeDocument/2006/relationships/image" Target="../media/image1.png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image" Target="../media/image9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png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42340" y="1465580"/>
            <a:ext cx="7216140" cy="7293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TW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</a:t>
            </a:r>
            <a:r>
              <a:rPr lang="zh-TW" altLang="en-US" sz="2000" b="1" dirty="0">
                <a:solidFill>
                  <a:srgbClr val="92D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安全</a:t>
            </a:r>
            <a:r>
              <a:rPr lang="en-US" altLang="zh-TW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----------------------------------------2</a:t>
            </a:r>
            <a:endParaRPr lang="en-US" altLang="zh-CN" sz="20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TW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</a:t>
            </a:r>
            <a:r>
              <a:rPr lang="zh-TW" altLang="en-US" sz="2000" b="1" dirty="0">
                <a:solidFill>
                  <a:srgbClr val="83C93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器标示说明</a:t>
            </a:r>
            <a:r>
              <a:rPr lang="en-US" altLang="zh-TW" sz="20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----------------------------------3</a:t>
            </a:r>
            <a:endParaRPr lang="zh-TW" altLang="en-US" sz="2000" dirty="0">
              <a:solidFill>
                <a:srgbClr val="92D05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TW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</a:t>
            </a:r>
            <a:r>
              <a:rPr lang="zh-TW" altLang="en-US" sz="2000" b="1" dirty="0">
                <a:solidFill>
                  <a:srgbClr val="83C93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尺寸</a:t>
            </a:r>
            <a:r>
              <a:rPr lang="en-US" altLang="zh-TW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--------------------------------------4</a:t>
            </a:r>
            <a:endParaRPr lang="en-US" altLang="zh-CN" sz="20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TW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</a:t>
            </a:r>
            <a:r>
              <a:rPr lang="zh-TW" altLang="en-US" sz="2000" b="1" dirty="0">
                <a:solidFill>
                  <a:srgbClr val="92D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接口说明</a:t>
            </a:r>
            <a:r>
              <a:rPr lang="en-US" altLang="zh-TW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----------------------------------5</a:t>
            </a:r>
            <a:endParaRPr lang="zh-TW" altLang="en-US" sz="20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</a:t>
            </a:r>
            <a:r>
              <a:rPr lang="zh-TW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</a:t>
            </a:r>
            <a:r>
              <a:rPr lang="zh-TW" altLang="en-US" sz="2000" b="1" dirty="0">
                <a:solidFill>
                  <a:srgbClr val="92D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控制模式</a:t>
            </a:r>
            <a:r>
              <a:rPr lang="en-US" altLang="zh-TW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----------------------------------6</a:t>
            </a:r>
            <a:endParaRPr lang="en-US" altLang="zh-CN" sz="20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6.</a:t>
            </a:r>
            <a:r>
              <a:rPr lang="zh-TW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</a:t>
            </a:r>
            <a:r>
              <a:rPr lang="zh-TW" altLang="en-US" sz="2000" b="1" dirty="0">
                <a:solidFill>
                  <a:srgbClr val="83C93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使用说明</a:t>
            </a:r>
            <a:r>
              <a:rPr lang="en-US" altLang="zh-TW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----------------------------------7</a:t>
            </a:r>
          </a:p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TW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7.</a:t>
            </a:r>
            <a:r>
              <a:rPr lang="zh-TW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</a:t>
            </a:r>
            <a:r>
              <a:rPr lang="zh-TW" altLang="en-US" sz="2000" b="1" dirty="0">
                <a:solidFill>
                  <a:srgbClr val="83C93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日常维护说明</a:t>
            </a:r>
            <a:r>
              <a:rPr lang="en-US" altLang="zh-TW" sz="20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------------------------------8</a:t>
            </a:r>
            <a:endParaRPr lang="zh-TW" altLang="en-US" sz="2000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0">
              <a:lnSpc>
                <a:spcPct val="260000"/>
              </a:lnSpc>
              <a:buFont typeface="+mj-lt"/>
              <a:buNone/>
            </a:pP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8.</a:t>
            </a:r>
            <a:r>
              <a:rPr lang="zh-CN" altLang="en-US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</a:t>
            </a:r>
            <a:r>
              <a:rPr lang="zh-CN" altLang="en-US" sz="2000" b="1" dirty="0">
                <a:solidFill>
                  <a:srgbClr val="83C93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常见问题及处理方法</a:t>
            </a:r>
            <a:r>
              <a:rPr lang="en-US" altLang="zh-CN" sz="20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------------------------9</a:t>
            </a:r>
            <a:endParaRPr lang="zh-CN" altLang="en-US" sz="2000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0">
              <a:lnSpc>
                <a:spcPct val="260000"/>
              </a:lnSpc>
              <a:buFont typeface="+mj-lt"/>
              <a:buNone/>
            </a:pPr>
            <a:endParaRPr lang="en-US" altLang="zh-CN" sz="20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26410" y="109728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目录</a:t>
            </a: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0" y="882650"/>
            <a:ext cx="9149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7.</a:t>
            </a:r>
            <a:r>
              <a:rPr lang="zh-TW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激光器使用說明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0545" y="1466215"/>
            <a:ext cx="8032750" cy="858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zh-TW" altLang="en-US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开机前检查</a:t>
            </a:r>
            <a:endParaRPr lang="zh-TW" altLang="en-US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342900" indent="-342900" algn="l">
              <a:lnSpc>
                <a:spcPct val="18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开机前检查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检查室内温度为15-30℃，相对空气湿度59~86%。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检查激光器电源连接是否正常。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检查激光器控制线与应用系统的控制板卡之间连接是否正常。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检查水冷机与激光器之间的水管连接是否正常，是否有折弯、脱落等现象、检查流量计正常连接。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检查水冷机是否工作正常，并且温度是否设置正确。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检查激光器上急停开关是否处于关闭状态。</a:t>
            </a:r>
          </a:p>
          <a:p>
            <a:pPr indent="0" algn="l">
              <a:lnSpc>
                <a:spcPct val="190000"/>
              </a:lnSpc>
              <a:buNone/>
            </a:pPr>
            <a:r>
              <a:rPr lang="zh-TW" altLang="en-US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开关机步骤</a:t>
            </a:r>
          </a:p>
          <a:p>
            <a:pPr marL="342900" indent="-342900" algn="l">
              <a:lnSpc>
                <a:spcPct val="19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在打开激光器电源之前，应先打开应用系统等外围设备的电源，待其它电源均打开且准备就绪后（例如控制微机主 机、控制板卡、伺服系统等）。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水冷机温度参数为设置2</a:t>
            </a:r>
            <a:r>
              <a:rPr lang="en-US" altLang="zh-TW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</a:t>
            </a: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℃开启水冷机，确保水循环正常工作后，再开启激光器电源预热30分钟。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激光器启动后应等待初始化完成后才能操作。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开启激光光源后，激光器开启后自动进入程序初始化，会有短暂功率波动，建议在初始化结束5分钟后做后续操作（从而保证激光输出稳定性）。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激光器启动正常后，打开应用软件，打开软件后请不要直接进入应用工作，须先进行激光器测试， 待测试结束且正常后，开始进行应用工作。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应用工作结束后，应先关闭激光器电源，再关闭其它外围系统电源。</a:t>
            </a:r>
          </a:p>
          <a:p>
            <a:pPr marL="342900" indent="-342900" algn="l">
              <a:lnSpc>
                <a:spcPct val="130000"/>
              </a:lnSpc>
              <a:buAutoNum type="arabicPeriod"/>
            </a:pPr>
            <a:r>
              <a:rPr lang="zh-TW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软件安装激光器的所有参数控制和模式选择通过软件来控制。打开安装软件，设定指定目录完成软件安装，安装完成后点击图标即可进入。</a:t>
            </a: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10</a:t>
            </a:fld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054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0" y="882650"/>
            <a:ext cx="9149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8.</a:t>
            </a:r>
            <a:r>
              <a:rPr lang="zh-TW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激光器日常維護說明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0080" y="1466215"/>
            <a:ext cx="7896860" cy="7570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外部环境请保持干净， 勿在高温高湿下操作激光器（ 要求环境温度15~30℃，相对湿度 59~86%且无结雾现象发生）；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激光器的光路最好采用封闭式，以免灰尘污染，造成功率下降和镜片损坏。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定期更换冷水机用水（建议 1 - 2 个月），保持水路畅通。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其他授权客户操作的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150000"/>
              </a:lnSpc>
              <a:buNone/>
            </a:pP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注意事项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激光器运输到外地，请使用原包装，注意安放顺序，且激光出光口用胶布封住；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激光器与系统集成，注意激光器环境与外界环境散热通风；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外部环境请注意保持干净；必要时可以密封外光路以延长窗口镜使用寿命；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不要将设备暴露在高湿度环境下面（确保相对湿度59~86%，且激光器无结雾现象）；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设备必须有风扇帮助散热，以保证有大量的空气流动来冷却设备，必须经常清理堵住设备通风口的物体或者碎片；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严禁拆除密封条；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如因环境温度不达标、湿度不达标、违规操作等造成的激光器损坏，不在保修范围内；如因运输造成的损坏请第一时间联系我们解决。</a:t>
            </a: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11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905" y="882650"/>
            <a:ext cx="91420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9.</a:t>
            </a:r>
            <a:r>
              <a:rPr lang="zh-CN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激光器常见问题及处理方法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660400" y="1697990"/>
          <a:ext cx="7820025" cy="828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4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zh-CN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故障现象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61B788"/>
                      </a:solidFill>
                      <a:prstDash val="solid"/>
                    </a:lnT>
                    <a:lnB w="19050">
                      <a:solidFill>
                        <a:srgbClr val="61B788"/>
                      </a:solidFill>
                      <a:prstDash val="solid"/>
                    </a:lnB>
                    <a:solidFill>
                      <a:srgbClr val="61B7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zh-CN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解决办法</a:t>
                      </a:r>
                    </a:p>
                  </a:txBody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19050" cap="rnd">
                      <a:solidFill>
                        <a:srgbClr val="61B788"/>
                      </a:solidFill>
                      <a:prstDash val="solid"/>
                    </a:lnT>
                    <a:lnB w="19050">
                      <a:solidFill>
                        <a:srgbClr val="61B788"/>
                      </a:solidFill>
                      <a:prstDash val="solid"/>
                    </a:lnB>
                    <a:solidFill>
                      <a:srgbClr val="61B7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800">
                <a:tc>
                  <a:txBody>
                    <a:bodyPr/>
                    <a:lstStyle/>
                    <a:p>
                      <a:pPr algn="ctr">
                        <a:lnSpc>
                          <a:spcPct val="320000"/>
                        </a:lnSpc>
                        <a:buNone/>
                      </a:pPr>
                      <a:r>
                        <a:rPr sz="1800" b="1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软件卡死</a:t>
                      </a:r>
                      <a:endParaRPr lang="zh-CN" altLang="en-US" sz="1800" b="1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19050">
                      <a:solidFill>
                        <a:srgbClr val="61B788"/>
                      </a:solidFill>
                      <a:prstDash val="solid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检查l串口线连接是否正常，重启软件，重新连接。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如果软件重启后仍无法操作，表明系统底层卡死，需要将激光器完全断电后再次启动。</a:t>
                      </a:r>
                      <a:endParaRPr lang="zh-CN" altLang="en-US"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19050">
                      <a:solidFill>
                        <a:srgbClr val="61B788"/>
                      </a:solidFill>
                      <a:prstDash val="solid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7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sz="1800" b="1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自动关机</a:t>
                      </a:r>
                      <a:endParaRPr lang="zh-CN" altLang="en-US" sz="1800" b="1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重启激光器，如能回复正常可正常使用，如不能请联系售后人员协助处理</a:t>
                      </a:r>
                      <a:endParaRPr lang="zh-CN" altLang="en-US"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890">
                <a:tc>
                  <a:txBody>
                    <a:bodyPr/>
                    <a:lstStyle/>
                    <a:p>
                      <a:pPr algn="ctr">
                        <a:lnSpc>
                          <a:spcPct val="720000"/>
                        </a:lnSpc>
                        <a:buNone/>
                      </a:pPr>
                      <a:r>
                        <a:rPr sz="1800" b="1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不出光</a:t>
                      </a:r>
                      <a:endParaRPr lang="zh-CN" altLang="en-US" sz="1800" b="1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检查设备的急停开关是否处于关闭＊（弹出为正常工作状态）。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激光器电源供电是否正常，在空载和带负载状态下测量供电电源是否符合实际供电要求。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检查激光器的供电接线是否正确，正负极连接是否正确，地线是否接地。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检测水冷机是否工作正常，并且温度是否设置正确。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激光器的串口的接线是否按照正确定义接线。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加工设备软件的参数设置是否正确。</a:t>
                      </a:r>
                      <a:endParaRPr sz="1400" b="1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endParaRPr lang="zh-CN" altLang="en-US" sz="1400" b="1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TW" altLang="zh-CN" b="1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功率衰减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19050" cap="rnd">
                      <a:solidFill>
                        <a:srgbClr val="61B78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检查电源供电是否稳定，电流是否达到额定工作电流。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查看激光器准直输出镜镜面是否被污染，如有污染须用专用镜拭纸擦拭干净。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检查激光器输出头与功率计之间是否有遮挡物，输出头与功率计感应区是否对齐。</a:t>
                      </a:r>
                      <a:endParaRPr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342900" indent="-342900" algn="l">
                        <a:lnSpc>
                          <a:spcPct val="160000"/>
                        </a:lnSpc>
                        <a:buAutoNum type="arabicPeriod"/>
                      </a:pPr>
                      <a:r>
                        <a:rPr sz="14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激光器超过使用年限后功率出现衰减属于正常现象。</a:t>
                      </a:r>
                      <a:endParaRPr lang="zh-CN" altLang="en-US" sz="140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19050" cap="rnd">
                      <a:solidFill>
                        <a:srgbClr val="61B78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12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0" y="882650"/>
            <a:ext cx="9149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1.</a:t>
            </a:r>
            <a:r>
              <a:rPr lang="zh-TW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激光安全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9905" y="1466215"/>
            <a:ext cx="8023860" cy="853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1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所有激光操作人员在使用激光器前必须认真阅读本手册，能够完全明白并严格遵循激光安全须知。激光设备附近需放置激光安全警示，任何靠近激光设备的人员都必须被告知防范激光辐射危险。</a:t>
            </a:r>
          </a:p>
          <a:p>
            <a:pPr>
              <a:lnSpc>
                <a:spcPct val="150000"/>
              </a:lnSpc>
            </a:pP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</a:t>
            </a: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TW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操作人员请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认真阅读</a:t>
            </a:r>
            <a:r>
              <a:rPr lang="zh-TW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此手册并严格遵守所以安全保护措施并且全程配戴激光防护眼镜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TW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在激光器使用范围应建立安全操作区域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TW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激光非操作人员人员必须撤离至激光辐射危险区以外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激光与某些物质作用可能产生灰尘，毒气或者气雾，操作现场需安装适当的吸气排气或者空气过滤装置。</a:t>
            </a: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TW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避免穿戴任何有反光可能性物品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激光应远离易燃易爆物品。</a:t>
            </a: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TW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禁止肉眼直视激光光束</a:t>
            </a:r>
            <a:r>
              <a:rPr lang="en-US" altLang="zh-TW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,</a:t>
            </a:r>
            <a:r>
              <a:rPr lang="zh-TW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激光器出光口任何光学器件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zh-TW" altLang="zh-CN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TW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禁止直接接触激光光束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，即使在很远的距离， 激光也具有足够的能量损害人的皮肤， 衣物或者油漆等。激光能够点燃酒精，汽油等易燃易挥发的物质。激光也可能对某些光敏器件造成损害， 如相机， 光电倍增管， 光电二极管等。</a:t>
            </a: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操作人员必须经过相关专业培训和考核之后才能使用激光器。</a:t>
            </a:r>
          </a:p>
          <a:p>
            <a:pPr marL="342900" indent="-342900">
              <a:lnSpc>
                <a:spcPct val="160000"/>
              </a:lnSpc>
              <a:buFont typeface="+mj-lt"/>
              <a:buAutoNum type="arabicPeriod"/>
            </a:pP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未经允许，操作人员不得使用任何工具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打开、拆卸、误装或改良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激光系统，售后维护相关操作必须在售后工程师指导下进行。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YPP</a:t>
            </a:r>
            <a:r>
              <a:rPr lang="zh-TW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全系列激光器属于</a:t>
            </a:r>
            <a:r>
              <a:rPr lang="en-US" altLang="zh-TW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CLASS IV</a:t>
            </a:r>
            <a:r>
              <a:rPr lang="zh-TW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等级输出功率均大于</a:t>
            </a:r>
            <a:r>
              <a:rPr lang="en-US" altLang="zh-TW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500mW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，无论是直接的还是反射的进入眼睛，</a:t>
            </a:r>
            <a:r>
              <a:rPr lang="en-US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CLASS IV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激光会对眼睛造成严重伤害</a:t>
            </a:r>
            <a:r>
              <a:rPr lang="en-US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, </a:t>
            </a:r>
            <a:r>
              <a:rPr lang="zh-TW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在加工区域内需非常注意任何可反射物品</a:t>
            </a:r>
            <a:r>
              <a:rPr lang="en-US" altLang="zh-TW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,</a:t>
            </a:r>
            <a:r>
              <a:rPr lang="zh-TW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且使用人员需随时监控加工区域必且严格执行激光安全防范</a:t>
            </a:r>
            <a:r>
              <a:rPr lang="en-US" altLang="zh-TW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,</a:t>
            </a:r>
            <a:r>
              <a:rPr lang="zh-TW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操作人员必须配戴激光专用防护眼镜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zh-TW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5965" y="2564130"/>
            <a:ext cx="1572260" cy="9893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460" y="2564130"/>
            <a:ext cx="1765300" cy="989330"/>
          </a:xfrm>
          <a:prstGeom prst="rect">
            <a:avLst/>
          </a:prstGeom>
        </p:spPr>
      </p:pic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0" y="882650"/>
            <a:ext cx="9149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</a:t>
            </a:r>
            <a:r>
              <a:rPr lang="zh-TW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激光器标示说明</a:t>
            </a:r>
          </a:p>
        </p:txBody>
      </p:sp>
      <p:cxnSp>
        <p:nvCxnSpPr>
          <p:cNvPr id="2" name="直接连接符 1"/>
          <p:cNvCxnSpPr/>
          <p:nvPr/>
        </p:nvCxnSpPr>
        <p:spPr>
          <a:xfrm>
            <a:off x="972185" y="4675505"/>
            <a:ext cx="7217410" cy="50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4562475" y="2514600"/>
            <a:ext cx="1905" cy="64604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967740" y="2519680"/>
            <a:ext cx="7213600" cy="1714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63930" y="6112510"/>
            <a:ext cx="7217410" cy="50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3565" y="4875530"/>
            <a:ext cx="1675765" cy="1051560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4577080" y="5026025"/>
            <a:ext cx="359791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</a:pPr>
            <a:r>
              <a:rPr lang="zh-TW" altLang="zh-CN">
                <a:latin typeface="黑体" panose="02010609060101010101" charset="-122"/>
                <a:ea typeface="黑体" panose="02010609060101010101" charset="-122"/>
              </a:rPr>
              <a:t>激光辐射警告标志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972185" y="2514600"/>
            <a:ext cx="10795" cy="64604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972185" y="3243580"/>
            <a:ext cx="7217410" cy="50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982980" y="2703830"/>
            <a:ext cx="3590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CN" b="1">
                <a:latin typeface="黑体" panose="02010609060101010101" charset="-122"/>
                <a:ea typeface="黑体" panose="02010609060101010101" charset="-122"/>
              </a:rPr>
              <a:t>标志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583430" y="2703830"/>
            <a:ext cx="3598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CN" b="1">
                <a:latin typeface="黑体" panose="02010609060101010101" charset="-122"/>
                <a:ea typeface="黑体" panose="02010609060101010101" charset="-122"/>
              </a:rPr>
              <a:t>描述</a:t>
            </a: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8188325" y="2531745"/>
            <a:ext cx="1270" cy="64350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972820" y="7548245"/>
            <a:ext cx="7217410" cy="50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984250" y="8996045"/>
            <a:ext cx="7217410" cy="50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4582160" y="3621405"/>
            <a:ext cx="359981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</a:pPr>
            <a:r>
              <a:rPr lang="zh-TW" altLang="zh-CN">
                <a:latin typeface="黑体" panose="02010609060101010101" charset="-122"/>
                <a:ea typeface="黑体" panose="02010609060101010101" charset="-122"/>
              </a:rPr>
              <a:t>激光器生产标签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563110" y="6548755"/>
            <a:ext cx="361886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</a:pPr>
            <a:r>
              <a:rPr lang="zh-TW" altLang="zh-CN">
                <a:latin typeface="黑体" panose="02010609060101010101" charset="-122"/>
                <a:ea typeface="黑体" panose="02010609060101010101" charset="-122"/>
              </a:rPr>
              <a:t>警告标志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582795" y="7933690"/>
            <a:ext cx="361886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</a:pPr>
            <a:r>
              <a:rPr lang="zh-TW" altLang="en-US">
                <a:latin typeface="黑体" panose="02010609060101010101" charset="-122"/>
                <a:ea typeface="黑体" panose="02010609060101010101" charset="-122"/>
              </a:rPr>
              <a:t>保修标签</a:t>
            </a:r>
          </a:p>
        </p:txBody>
      </p:sp>
      <p:pic>
        <p:nvPicPr>
          <p:cNvPr id="5" name="图片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0700" y="3249930"/>
            <a:ext cx="1963420" cy="14192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33220" y="6158865"/>
            <a:ext cx="2381250" cy="135699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6960" y="7746365"/>
            <a:ext cx="3391535" cy="105664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0" y="882650"/>
            <a:ext cx="9149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4.</a:t>
            </a:r>
            <a:r>
              <a:rPr lang="zh-TW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激光器尺寸</a:t>
            </a: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40030" y="3046095"/>
            <a:ext cx="8789035" cy="471995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8501543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62610" y="1210310"/>
            <a:ext cx="8018780" cy="37109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-7620" y="626745"/>
            <a:ext cx="9136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5.</a:t>
            </a:r>
            <a:r>
              <a:rPr lang="zh-TW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接口說明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3"/>
            </p:custDataLst>
          </p:nvPr>
        </p:nvGraphicFramePr>
        <p:xfrm>
          <a:off x="562610" y="5299075"/>
          <a:ext cx="8018145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2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zh-CN" sz="1400" dirty="0">
                          <a:solidFill>
                            <a:schemeClr val="tx1"/>
                          </a:solidFill>
                        </a:rPr>
                        <a:t>序號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61B788"/>
                      </a:solidFill>
                      <a:prstDash val="solid"/>
                    </a:lnT>
                    <a:lnB w="19050">
                      <a:solidFill>
                        <a:srgbClr val="61B788"/>
                      </a:solidFill>
                      <a:prstDash val="solid"/>
                    </a:lnB>
                    <a:solidFill>
                      <a:srgbClr val="61B78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en-US" sz="1400">
                          <a:solidFill>
                            <a:schemeClr val="tx1"/>
                          </a:solidFill>
                        </a:rPr>
                        <a:t>功能說明</a:t>
                      </a:r>
                    </a:p>
                  </a:txBody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19050" cap="rnd">
                      <a:solidFill>
                        <a:srgbClr val="61B788"/>
                      </a:solidFill>
                      <a:prstDash val="solid"/>
                    </a:lnT>
                    <a:lnB w="19050">
                      <a:solidFill>
                        <a:srgbClr val="61B788"/>
                      </a:solidFill>
                      <a:prstDash val="solid"/>
                    </a:lnB>
                    <a:solidFill>
                      <a:srgbClr val="61B7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1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19050">
                      <a:solidFill>
                        <a:srgbClr val="61B788"/>
                      </a:solidFill>
                      <a:prstDash val="solid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zh-CN" sz="18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水流量传感器连接接口</a:t>
                      </a:r>
                      <a:endParaRPr lang="zh-TW" altLang="en-US" sz="1800" b="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19050">
                      <a:solidFill>
                        <a:srgbClr val="61B788"/>
                      </a:solidFill>
                      <a:prstDash val="solid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2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zh-CN" sz="18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国标电源接口 220VAC</a:t>
                      </a:r>
                      <a:endParaRPr lang="zh-TW" altLang="zh-CN" sz="1800" b="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3、4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水循环出入水口</a:t>
                      </a: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5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en-US" sz="18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RS232/DB9接口，与激光器上位机通讯</a:t>
                      </a:r>
                      <a:endParaRPr lang="zh-TW" altLang="zh-CN" sz="1800" b="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6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zh-CN" sz="18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DB2</a:t>
                      </a:r>
                      <a:r>
                        <a:rPr lang="en-US" altLang="zh-TW" sz="18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6</a:t>
                      </a:r>
                      <a:r>
                        <a:rPr lang="zh-TW" altLang="zh-CN" sz="18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控制I/O接口</a:t>
                      </a:r>
                      <a:endParaRPr lang="zh-TW" altLang="en-US" sz="1800" b="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7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GATE模式外部接口</a:t>
                      </a:r>
                      <a:endParaRPr lang="zh-TW" altLang="zh-CN" sz="1800" b="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>
                          <a:solidFill>
                            <a:srgbClr val="40404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8</a:t>
                      </a:r>
                    </a:p>
                  </a:txBody>
                  <a:tcPr>
                    <a:lnL w="19050" cap="rnd">
                      <a:solidFill>
                        <a:srgbClr val="61B788"/>
                      </a:solidFill>
                      <a:prstDash val="solid"/>
                    </a:lnL>
                    <a:lnR w="3175">
                      <a:solidFill>
                        <a:srgbClr val="61B788"/>
                      </a:solidFill>
                      <a:prstDash val="dot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PDO/PSO模式信号输入接口</a:t>
                      </a:r>
                      <a:endParaRPr lang="zh-CN" altLang="en-US" sz="1800" b="0" dirty="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>
                    <a:lnL w="3175">
                      <a:solidFill>
                        <a:srgbClr val="61B788"/>
                      </a:solidFill>
                      <a:prstDash val="dot"/>
                    </a:lnL>
                    <a:lnR w="19050" cap="rnd">
                      <a:solidFill>
                        <a:srgbClr val="61B788"/>
                      </a:solidFill>
                      <a:prstDash val="solid"/>
                    </a:lnR>
                    <a:lnT w="3175">
                      <a:solidFill>
                        <a:srgbClr val="61B788"/>
                      </a:solidFill>
                      <a:prstDash val="dot"/>
                    </a:lnT>
                    <a:lnB w="3175">
                      <a:solidFill>
                        <a:srgbClr val="61B78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84810" y="8815705"/>
            <a:ext cx="862393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GATE输入：激光输出控制，5VTTL电平，高电平输出激光，低电平关闭激光。</a:t>
            </a: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Trigger输入：这个是激光器工作在POD模式下，PSO输入信号每个上升沿激发一组脉冲，单组脉冲数由BURST脉冲数决定。</a:t>
            </a: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HF输出：输出激光器基频信号，30M基频信号。</a:t>
            </a: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SYNC输出：输出激光器脉冲同步信号。</a:t>
            </a: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193925" y="2737485"/>
            <a:ext cx="2952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685790" y="2815590"/>
            <a:ext cx="2952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01750" y="3345815"/>
            <a:ext cx="2952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543165" y="3345815"/>
            <a:ext cx="2952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672590" y="4317365"/>
            <a:ext cx="2952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73400" y="4317365"/>
            <a:ext cx="34544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273550" y="4552950"/>
            <a:ext cx="2952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862195" y="4552950"/>
            <a:ext cx="2952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0" y="882650"/>
            <a:ext cx="9149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</a:t>
            </a:r>
            <a:r>
              <a:rPr lang="zh-CN" altLang="en-US" sz="32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接口定义说明：</a:t>
            </a:r>
            <a:endParaRPr lang="zh-TW" altLang="en-US" sz="3200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0545" y="1466215"/>
            <a:ext cx="8032750" cy="9376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80000"/>
              </a:lnSpc>
              <a:buFont typeface="+mj-lt"/>
              <a:buAutoNum type="arabicPeriod"/>
            </a:pPr>
            <a:r>
              <a:rPr lang="en-US" altLang="zh-TW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RS-232</a:t>
            </a:r>
            <a:r>
              <a:rPr lang="zh-CN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控制接口</a:t>
            </a:r>
            <a:endParaRPr lang="en-US" altLang="zh-CN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1">
              <a:lnSpc>
                <a:spcPct val="180000"/>
              </a:lnSpc>
            </a:pPr>
            <a:r>
              <a:rPr lang="zh-CN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激光器的</a:t>
            </a:r>
            <a:r>
              <a:rPr lang="en-US" altLang="zh-CN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RS-232</a:t>
            </a:r>
            <a:r>
              <a:rPr lang="zh-CN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控制接口可用于连接电脑，接口连接后用户可使用上位机软件和串行指令控制激光器，控制接口的各针脚定义如下：</a:t>
            </a: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342900" indent="-342900">
              <a:lnSpc>
                <a:spcPct val="180000"/>
              </a:lnSpc>
              <a:buFont typeface="+mj-lt"/>
              <a:buAutoNum type="arabicPeriod" startAt="2"/>
            </a:pPr>
            <a:r>
              <a:rPr lang="en-US" altLang="zh-TW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DB26</a:t>
            </a:r>
            <a:r>
              <a:rPr lang="zh-CN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控制接口</a:t>
            </a:r>
            <a:endParaRPr lang="en-US" altLang="zh-CN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1">
              <a:lnSpc>
                <a:spcPct val="180000"/>
              </a:lnSpc>
            </a:pPr>
            <a:r>
              <a:rPr lang="zh-CN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激光器的</a:t>
            </a:r>
            <a:r>
              <a:rPr lang="en-US" altLang="zh-CN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DB25</a:t>
            </a:r>
            <a:r>
              <a:rPr lang="zh-CN" altLang="en-US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控制接口一般用于连接打标控制板卡。控制接口的各针脚定义如下</a:t>
            </a:r>
            <a:endParaRPr lang="en-US" altLang="zh-CN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1"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1"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1"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1"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1">
              <a:lnSpc>
                <a:spcPct val="180000"/>
              </a:lnSpc>
            </a:pPr>
            <a:endParaRPr lang="en-US" altLang="zh-TW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30000"/>
              </a:lnSpc>
            </a:pPr>
            <a:endParaRPr lang="zh-TW" altLang="en-US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2" name="IM 137">
            <a:extLst>
              <a:ext uri="{FF2B5EF4-FFF2-40B4-BE49-F238E27FC236}">
                <a16:creationId xmlns:a16="http://schemas.microsoft.com/office/drawing/2014/main" id="{CF9E3D6F-7BA3-6B68-3036-FFC4E9552E9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1169035" y="3141766"/>
            <a:ext cx="2338705" cy="1240155"/>
          </a:xfrm>
          <a:prstGeom prst="rect">
            <a:avLst/>
          </a:prstGeom>
        </p:spPr>
      </p:pic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06E1581-DFD1-0911-396F-870C62A17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34393"/>
              </p:ext>
            </p:extLst>
          </p:nvPr>
        </p:nvGraphicFramePr>
        <p:xfrm>
          <a:off x="1169035" y="4552307"/>
          <a:ext cx="6096000" cy="1849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77365">
                  <a:extLst>
                    <a:ext uri="{9D8B030D-6E8A-4147-A177-3AD203B41FA5}">
                      <a16:colId xmlns:a16="http://schemas.microsoft.com/office/drawing/2014/main" val="4256356770"/>
                    </a:ext>
                  </a:extLst>
                </a:gridCol>
                <a:gridCol w="4318635">
                  <a:extLst>
                    <a:ext uri="{9D8B030D-6E8A-4147-A177-3AD203B41FA5}">
                      <a16:colId xmlns:a16="http://schemas.microsoft.com/office/drawing/2014/main" val="322845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引脚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描述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0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，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，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6-9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无连接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41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err="1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RxD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激光器接收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54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err="1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TxD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激光器发送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87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GND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44780"/>
                  </a:ext>
                </a:extLst>
              </a:tr>
            </a:tbl>
          </a:graphicData>
        </a:graphic>
      </p:graphicFrame>
      <p:pic>
        <p:nvPicPr>
          <p:cNvPr id="9" name="图片 8">
            <a:extLst>
              <a:ext uri="{FF2B5EF4-FFF2-40B4-BE49-F238E27FC236}">
                <a16:creationId xmlns:a16="http://schemas.microsoft.com/office/drawing/2014/main" id="{32512B3B-C6D4-1811-C7F7-E26C3BE20B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9035" y="8103603"/>
            <a:ext cx="4012321" cy="205819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49050" y="831215"/>
            <a:ext cx="8032750" cy="782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DB26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控制接口定义表</a:t>
            </a: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1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b="1" kern="0" dirty="0">
                <a:effectLst/>
                <a:latin typeface="宋体" panose="02010600030101010101" pitchFamily="2" charset="-122"/>
                <a:cs typeface="宋体" panose="02010600030101010101" pitchFamily="2" charset="-122"/>
              </a:rPr>
              <a:t>注</a:t>
            </a:r>
            <a:r>
              <a:rPr lang="en-US" altLang="zh-CN" b="1" kern="0" dirty="0">
                <a:effectLst/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1800" kern="0" dirty="0">
                <a:effectLst/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DB26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控制接口的电压幅值要求：高电平范围＞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4.6V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，＜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5.4V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；低电平范围≥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0V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，＜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0.5V</a:t>
            </a:r>
            <a:r>
              <a:rPr lang="zh-CN" altLang="en-US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。</a:t>
            </a:r>
            <a:endParaRPr lang="en-US" altLang="zh-CN" sz="1800" kern="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功率控制：激光器功率控制方式是通过设置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DB25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接口定义的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P0-P7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的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TTL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信号组合，来调节声光调制器模拟量。通过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P0-P7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针脚可以设置组合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0~255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范围内的编码，对应于</a:t>
            </a:r>
            <a:r>
              <a:rPr lang="en-US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0%~100%</a:t>
            </a:r>
            <a:r>
              <a:rPr lang="zh-CN" altLang="zh-CN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的功率输出（实际光纤功率输出并非与这些设置成线性关系</a:t>
            </a:r>
            <a:r>
              <a:rPr lang="zh-CN" altLang="en-US" sz="1800" kern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）。</a:t>
            </a:r>
            <a:endParaRPr lang="en-US" altLang="zh-CN" sz="1800" kern="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endParaRPr lang="zh-TW" altLang="en-US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charset="-122"/>
            </a:endParaRP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7</a:t>
            </a:fld>
            <a:endParaRPr lang="zh-CN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DFAB020E-6BE8-B0CD-BB7D-3DAFCF987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284268"/>
              </p:ext>
            </p:extLst>
          </p:nvPr>
        </p:nvGraphicFramePr>
        <p:xfrm>
          <a:off x="562200" y="1199752"/>
          <a:ext cx="83024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200">
                  <a:extLst>
                    <a:ext uri="{9D8B030D-6E8A-4147-A177-3AD203B41FA5}">
                      <a16:colId xmlns:a16="http://schemas.microsoft.com/office/drawing/2014/main" val="2164220010"/>
                    </a:ext>
                  </a:extLst>
                </a:gridCol>
                <a:gridCol w="4151200">
                  <a:extLst>
                    <a:ext uri="{9D8B030D-6E8A-4147-A177-3AD203B41FA5}">
                      <a16:colId xmlns:a16="http://schemas.microsoft.com/office/drawing/2014/main" val="31321992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DB26 PIN#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定义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842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21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P0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1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20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P1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57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19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P2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37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10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P3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51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P4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71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P5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798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14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P6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6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15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P7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20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22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功率锁存信号，上升沿有效。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76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、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17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、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16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、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24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、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25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、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26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GND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激光器内部已经将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GND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脚互联，打标卡的</a:t>
                      </a: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GND</a:t>
                      </a:r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至少和其中一脚相连。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57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其他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保留不接。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5352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5462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55625" y="894715"/>
            <a:ext cx="8032750" cy="359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zh-CN" altLang="en-US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具体设置可参考表中示例</a:t>
            </a:r>
            <a:endParaRPr lang="zh-TW" altLang="en-US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8</a:t>
            </a:fld>
            <a:endParaRPr lang="zh-CN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724E89B-CFD7-CC3D-3A6E-9F62FD4F4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33206"/>
              </p:ext>
            </p:extLst>
          </p:nvPr>
        </p:nvGraphicFramePr>
        <p:xfrm>
          <a:off x="660400" y="1417688"/>
          <a:ext cx="7353300" cy="465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660">
                  <a:extLst>
                    <a:ext uri="{9D8B030D-6E8A-4147-A177-3AD203B41FA5}">
                      <a16:colId xmlns:a16="http://schemas.microsoft.com/office/drawing/2014/main" val="1721203080"/>
                    </a:ext>
                  </a:extLst>
                </a:gridCol>
                <a:gridCol w="1470660">
                  <a:extLst>
                    <a:ext uri="{9D8B030D-6E8A-4147-A177-3AD203B41FA5}">
                      <a16:colId xmlns:a16="http://schemas.microsoft.com/office/drawing/2014/main" val="3425113297"/>
                    </a:ext>
                  </a:extLst>
                </a:gridCol>
                <a:gridCol w="1470660">
                  <a:extLst>
                    <a:ext uri="{9D8B030D-6E8A-4147-A177-3AD203B41FA5}">
                      <a16:colId xmlns:a16="http://schemas.microsoft.com/office/drawing/2014/main" val="325069095"/>
                    </a:ext>
                  </a:extLst>
                </a:gridCol>
                <a:gridCol w="1470660">
                  <a:extLst>
                    <a:ext uri="{9D8B030D-6E8A-4147-A177-3AD203B41FA5}">
                      <a16:colId xmlns:a16="http://schemas.microsoft.com/office/drawing/2014/main" val="2202766796"/>
                    </a:ext>
                  </a:extLst>
                </a:gridCol>
                <a:gridCol w="1470660">
                  <a:extLst>
                    <a:ext uri="{9D8B030D-6E8A-4147-A177-3AD203B41FA5}">
                      <a16:colId xmlns:a16="http://schemas.microsoft.com/office/drawing/2014/main" val="1166775109"/>
                    </a:ext>
                  </a:extLst>
                </a:gridCol>
              </a:tblGrid>
              <a:tr h="465291">
                <a:tc>
                  <a:txBody>
                    <a:bodyPr/>
                    <a:lstStyle/>
                    <a:p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设置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设置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设置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设置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63938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522484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07679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PIN2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99225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PIN3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054337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PIN4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979565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PIN5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95736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PIN6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46110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PIN7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6550"/>
                  </a:ext>
                </a:extLst>
              </a:tr>
              <a:tr h="465291">
                <a:tc>
                  <a:txBody>
                    <a:bodyPr/>
                    <a:lstStyle/>
                    <a:p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功率</a:t>
                      </a: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50%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75%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87%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100%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06351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9331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rcRect t="-8579" b="-8579"/>
          <a:stretch>
            <a:fillRect/>
          </a:stretch>
        </p:blipFill>
        <p:spPr>
          <a:xfrm>
            <a:off x="935355" y="1814830"/>
            <a:ext cx="7227570" cy="421767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0" y="882650"/>
            <a:ext cx="9149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6.</a:t>
            </a:r>
            <a:r>
              <a:rPr lang="zh-TW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激光器控制模式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5355" y="1612265"/>
            <a:ext cx="1668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GATE</a:t>
            </a:r>
            <a:r>
              <a:rPr lang="zh-TW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控制模式</a:t>
            </a:r>
            <a:r>
              <a:rPr lang="en-US" altLang="zh-TW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: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35355" y="61156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POD</a:t>
            </a:r>
            <a:r>
              <a:rPr lang="zh-TW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控制模式</a:t>
            </a:r>
            <a:r>
              <a:rPr lang="en-US" altLang="zh-TW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: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355" y="6567170"/>
            <a:ext cx="7227570" cy="3796030"/>
          </a:xfrm>
          <a:prstGeom prst="rect">
            <a:avLst/>
          </a:prstGeom>
        </p:spPr>
      </p:pic>
      <p:pic>
        <p:nvPicPr>
          <p:cNvPr id="20" name="图片 2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" y="193040"/>
            <a:ext cx="1858010" cy="538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广东帕科斯激光技术有限公司-佛山市顺德区北滘镇三乐路集成科创园5栋A702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9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d1bb89f7-4eab-4f0a-8f0c-43224c3a8b69"/>
  <p:tag name="COMMONDATA" val="eyJoZGlkIjoiNTg2MWRlZWRlZDA3NThhMDUyMDVmZDc1ODliOTRmZT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a82dbfe-4cb0-48eb-aa90-778051117235}"/>
  <p:tag name="TABLE_ENDDRAG_ORIGIN_RECT" val="564*120"/>
  <p:tag name="TABLE_ENDDRAG_RECT" val="76*535*564*120"/>
  <p:tag name="TABLE_EMPHASIZE_COLOR" val="6403976"/>
  <p:tag name="TABLE_SKINIDX" val="0"/>
  <p:tag name="TABLE_COLORIDX" val="5"/>
  <p:tag name="TABLE_COLOR_RGB" val="0x000000*0xFFFFFF*0x212121*0xFFFFFF*0x61B788*0xE2EBB2*0x6DC89D*0x6DBD80*0xB8E2D8*0xAACE8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6960,&quot;width&quot;:8420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601c1e2-a085-44cb-adce-8cf31759f398}"/>
  <p:tag name="TABLE_ENDDRAG_ORIGIN_RECT" val="615*698"/>
  <p:tag name="TABLE_ENDDRAG_RECT" val="52*133*615*698"/>
  <p:tag name="TABLE_EMPHASIZE_COLOR" val="6403976"/>
  <p:tag name="TABLE_SKINIDX" val="0"/>
  <p:tag name="TABLE_COLORIDX" val="5"/>
  <p:tag name="TABLE_COLOR_RGB" val="0x000000*0xFFFFFF*0x212121*0xFFFFFF*0x61B788*0xE2EBB2*0x6DC89D*0x6DBD80*0xB8E2D8*0xAACE8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1763</Words>
  <Application>Microsoft Office PowerPoint</Application>
  <PresentationFormat>自定义</PresentationFormat>
  <Paragraphs>287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黑体</vt:lpstr>
      <vt:lpstr>宋体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黄炜顺</dc:creator>
  <cp:lastModifiedBy>asus</cp:lastModifiedBy>
  <cp:revision>193</cp:revision>
  <dcterms:created xsi:type="dcterms:W3CDTF">2019-06-19T02:08:00Z</dcterms:created>
  <dcterms:modified xsi:type="dcterms:W3CDTF">2023-10-06T09:25:54Z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C5B23312D9CB4B659D2B714B47293E3F_13</vt:lpwstr>
  </property>
</Properties>
</file>